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258" r:id="rId4"/>
    <p:sldId id="261" r:id="rId5"/>
    <p:sldId id="259" r:id="rId6"/>
    <p:sldId id="264" r:id="rId7"/>
    <p:sldId id="260" r:id="rId8"/>
    <p:sldId id="262" r:id="rId9"/>
    <p:sldId id="269" r:id="rId10"/>
    <p:sldId id="270" r:id="rId11"/>
    <p:sldId id="318" r:id="rId12"/>
    <p:sldId id="319" r:id="rId13"/>
    <p:sldId id="320" r:id="rId14"/>
    <p:sldId id="321" r:id="rId15"/>
    <p:sldId id="322" r:id="rId16"/>
    <p:sldId id="271"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1" r:id="rId35"/>
    <p:sldId id="290"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10" r:id="rId53"/>
    <p:sldId id="308" r:id="rId54"/>
    <p:sldId id="311" r:id="rId55"/>
    <p:sldId id="309" r:id="rId56"/>
    <p:sldId id="312" r:id="rId57"/>
    <p:sldId id="313" r:id="rId58"/>
    <p:sldId id="314" r:id="rId59"/>
    <p:sldId id="315" r:id="rId60"/>
    <p:sldId id="317" r:id="rId61"/>
    <p:sldId id="316" r:id="rId62"/>
    <p:sldId id="266" r:id="rId63"/>
    <p:sldId id="265" r:id="rId64"/>
    <p:sldId id="263" r:id="rId65"/>
    <p:sldId id="268" r:id="rId66"/>
    <p:sldId id="323" r:id="rId67"/>
    <p:sldId id="324" r:id="rId68"/>
    <p:sldId id="267" r:id="rId69"/>
    <p:sldId id="272" r:id="rId70"/>
    <p:sldId id="325" r:id="rId7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58" autoAdjust="0"/>
  </p:normalViewPr>
  <p:slideViewPr>
    <p:cSldViewPr>
      <p:cViewPr varScale="1">
        <p:scale>
          <a:sx n="74" d="100"/>
          <a:sy n="74" d="100"/>
        </p:scale>
        <p:origin x="-104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67AF62D7-D221-47DA-A430-43B458D3F2B1}" type="datetimeFigureOut">
              <a:rPr lang="it-IT" smtClean="0"/>
              <a:pPr/>
              <a:t>06/07/2010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A1B1CE0-DFDC-4F36-9439-B3D00EA375B3}"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7AF62D7-D221-47DA-A430-43B458D3F2B1}" type="datetimeFigureOut">
              <a:rPr lang="it-IT" smtClean="0"/>
              <a:pPr/>
              <a:t>06/07/2010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A1B1CE0-DFDC-4F36-9439-B3D00EA375B3}"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7AF62D7-D221-47DA-A430-43B458D3F2B1}" type="datetimeFigureOut">
              <a:rPr lang="it-IT" smtClean="0"/>
              <a:pPr/>
              <a:t>06/07/2010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A1B1CE0-DFDC-4F36-9439-B3D00EA375B3}"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7AF62D7-D221-47DA-A430-43B458D3F2B1}" type="datetimeFigureOut">
              <a:rPr lang="it-IT" smtClean="0"/>
              <a:pPr/>
              <a:t>06/07/2010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A1B1CE0-DFDC-4F36-9439-B3D00EA375B3}"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67AF62D7-D221-47DA-A430-43B458D3F2B1}" type="datetimeFigureOut">
              <a:rPr lang="it-IT" smtClean="0"/>
              <a:pPr/>
              <a:t>06/07/2010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A1B1CE0-DFDC-4F36-9439-B3D00EA375B3}"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67AF62D7-D221-47DA-A430-43B458D3F2B1}" type="datetimeFigureOut">
              <a:rPr lang="it-IT" smtClean="0"/>
              <a:pPr/>
              <a:t>06/07/2010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A1B1CE0-DFDC-4F36-9439-B3D00EA375B3}"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67AF62D7-D221-47DA-A430-43B458D3F2B1}" type="datetimeFigureOut">
              <a:rPr lang="it-IT" smtClean="0"/>
              <a:pPr/>
              <a:t>06/07/2010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DA1B1CE0-DFDC-4F36-9439-B3D00EA375B3}"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67AF62D7-D221-47DA-A430-43B458D3F2B1}" type="datetimeFigureOut">
              <a:rPr lang="it-IT" smtClean="0"/>
              <a:pPr/>
              <a:t>06/07/2010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DA1B1CE0-DFDC-4F36-9439-B3D00EA375B3}"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7AF62D7-D221-47DA-A430-43B458D3F2B1}" type="datetimeFigureOut">
              <a:rPr lang="it-IT" smtClean="0"/>
              <a:pPr/>
              <a:t>06/07/2010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A1B1CE0-DFDC-4F36-9439-B3D00EA375B3}"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7AF62D7-D221-47DA-A430-43B458D3F2B1}" type="datetimeFigureOut">
              <a:rPr lang="it-IT" smtClean="0"/>
              <a:pPr/>
              <a:t>06/07/2010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A1B1CE0-DFDC-4F36-9439-B3D00EA375B3}"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7AF62D7-D221-47DA-A430-43B458D3F2B1}" type="datetimeFigureOut">
              <a:rPr lang="it-IT" smtClean="0"/>
              <a:pPr/>
              <a:t>06/07/2010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A1B1CE0-DFDC-4F36-9439-B3D00EA375B3}"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19000"/>
            <a:lum/>
          </a:blip>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AF62D7-D221-47DA-A430-43B458D3F2B1}" type="datetimeFigureOut">
              <a:rPr lang="it-IT" smtClean="0"/>
              <a:pPr/>
              <a:t>06/07/2010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1B1CE0-DFDC-4F36-9439-B3D00EA375B3}"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www.stefanoquaglia.it/consiglio_comunale/consiglio_comunale_2002_2003.htm#211003"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www.stefanoquaglia.it/consiglio_comunale/consiglio_comunale_2004.htm#040504"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stefanoquaglia.it/consiglio_comunale/2006/20060628.htm"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908721"/>
            <a:ext cx="7772400" cy="2160239"/>
          </a:xfrm>
        </p:spPr>
        <p:txBody>
          <a:bodyPr>
            <a:normAutofit/>
          </a:bodyPr>
          <a:lstStyle/>
          <a:p>
            <a:r>
              <a:rPr lang="it-IT" b="1" i="1" dirty="0" smtClean="0">
                <a:solidFill>
                  <a:srgbClr val="FF0000"/>
                </a:solidFill>
                <a:latin typeface="Verdana" pitchFamily="34" charset="0"/>
              </a:rPr>
              <a:t>Aree dismesse: dalla speculazione alla condivisione</a:t>
            </a:r>
            <a:endParaRPr lang="it-IT" b="1" i="1" dirty="0">
              <a:solidFill>
                <a:srgbClr val="FF0000"/>
              </a:solidFill>
              <a:latin typeface="Verdana" pitchFamily="34" charset="0"/>
            </a:endParaRPr>
          </a:p>
        </p:txBody>
      </p:sp>
      <p:sp>
        <p:nvSpPr>
          <p:cNvPr id="3" name="Sottotitolo 2"/>
          <p:cNvSpPr>
            <a:spLocks noGrp="1"/>
          </p:cNvSpPr>
          <p:nvPr>
            <p:ph type="subTitle" idx="1"/>
          </p:nvPr>
        </p:nvSpPr>
        <p:spPr>
          <a:xfrm>
            <a:off x="1371600" y="4725144"/>
            <a:ext cx="6400800" cy="1440160"/>
          </a:xfrm>
        </p:spPr>
        <p:txBody>
          <a:bodyPr>
            <a:normAutofit fontScale="70000" lnSpcReduction="20000"/>
          </a:bodyPr>
          <a:lstStyle/>
          <a:p>
            <a:r>
              <a:rPr lang="it-IT" dirty="0" smtClean="0"/>
              <a:t>Legnano, Palazzo Leone da Perego</a:t>
            </a:r>
          </a:p>
          <a:p>
            <a:r>
              <a:rPr lang="it-IT" dirty="0" smtClean="0"/>
              <a:t>5 luglio </a:t>
            </a:r>
            <a:r>
              <a:rPr lang="it-IT" dirty="0" smtClean="0"/>
              <a:t>2010</a:t>
            </a:r>
          </a:p>
          <a:p>
            <a:endParaRPr lang="it-IT" dirty="0" smtClean="0"/>
          </a:p>
          <a:p>
            <a:r>
              <a:rPr lang="it-IT" i="1" dirty="0" smtClean="0"/>
              <a:t>A cura di Stefano Quaglia</a:t>
            </a:r>
            <a:endParaRPr lang="it-IT"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dirty="0" smtClean="0">
                <a:solidFill>
                  <a:srgbClr val="FF0000"/>
                </a:solidFill>
              </a:rPr>
              <a:t>Il malessere di Legnano: assenza di programmazione strategica</a:t>
            </a:r>
            <a:endParaRPr lang="it-IT" b="1" dirty="0">
              <a:solidFill>
                <a:srgbClr val="FF0000"/>
              </a:solidFill>
            </a:endParaRPr>
          </a:p>
        </p:txBody>
      </p:sp>
      <p:sp>
        <p:nvSpPr>
          <p:cNvPr id="3" name="Segnaposto contenuto 2"/>
          <p:cNvSpPr>
            <a:spLocks noGrp="1"/>
          </p:cNvSpPr>
          <p:nvPr>
            <p:ph idx="1"/>
          </p:nvPr>
        </p:nvSpPr>
        <p:spPr/>
        <p:txBody>
          <a:bodyPr>
            <a:normAutofit lnSpcReduction="10000"/>
          </a:bodyPr>
          <a:lstStyle/>
          <a:p>
            <a:r>
              <a:rPr lang="it-IT" dirty="0" smtClean="0"/>
              <a:t>Un PRG fatto “a matita”, riscritto continuamente con varianti, </a:t>
            </a:r>
            <a:r>
              <a:rPr lang="it-IT" dirty="0" err="1" smtClean="0"/>
              <a:t>variantine</a:t>
            </a:r>
            <a:r>
              <a:rPr lang="it-IT" dirty="0" smtClean="0"/>
              <a:t> e </a:t>
            </a:r>
            <a:r>
              <a:rPr lang="it-IT" dirty="0" err="1" smtClean="0"/>
              <a:t>variantoni</a:t>
            </a:r>
            <a:r>
              <a:rPr lang="it-IT" dirty="0" smtClean="0"/>
              <a:t>, sempre pronto ad assecondare la rendita immobiliare</a:t>
            </a:r>
          </a:p>
          <a:p>
            <a:r>
              <a:rPr lang="it-IT" dirty="0" smtClean="0"/>
              <a:t>Tanti PII slegati l’uno dell’altro che hanno solo cementificato</a:t>
            </a:r>
          </a:p>
          <a:p>
            <a:r>
              <a:rPr lang="it-IT" dirty="0" smtClean="0"/>
              <a:t>Documento di inquadramento dei Programmi Integrati di Intervento </a:t>
            </a:r>
            <a:r>
              <a:rPr lang="it-IT" dirty="0" err="1" smtClean="0"/>
              <a:t>pressochè</a:t>
            </a:r>
            <a:r>
              <a:rPr lang="it-IT" dirty="0" smtClean="0"/>
              <a:t> senza contenuti</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Storia del documento di inquadramento dei PII a </a:t>
            </a:r>
            <a:r>
              <a:rPr lang="it-IT" dirty="0" err="1" smtClean="0"/>
              <a:t>Leganno</a:t>
            </a:r>
            <a:endParaRPr lang="it-IT" dirty="0"/>
          </a:p>
        </p:txBody>
      </p:sp>
      <p:sp>
        <p:nvSpPr>
          <p:cNvPr id="3" name="Segnaposto contenuto 2"/>
          <p:cNvSpPr>
            <a:spLocks noGrp="1"/>
          </p:cNvSpPr>
          <p:nvPr>
            <p:ph idx="1"/>
          </p:nvPr>
        </p:nvSpPr>
        <p:spPr/>
        <p:txBody>
          <a:bodyPr/>
          <a:lstStyle/>
          <a:p>
            <a:r>
              <a:rPr lang="it-IT" dirty="0" smtClean="0"/>
              <a:t>Uno strumento SPRECATO</a:t>
            </a:r>
          </a:p>
          <a:p>
            <a:r>
              <a:rPr lang="it-IT" sz="2400" dirty="0" smtClean="0">
                <a:latin typeface="Verdana" pitchFamily="34" charset="0"/>
              </a:rPr>
              <a:t>22 luglio 1999: approvazione. Prevedeva 4 macro - tematiche sulle quali sviluppare i PII: il fiume Olona, le zone vicine all'autostrada, il parco Alto Milanese, </a:t>
            </a:r>
            <a:r>
              <a:rPr lang="it-IT" sz="2400" dirty="0" smtClean="0">
                <a:solidFill>
                  <a:srgbClr val="FF0000"/>
                </a:solidFill>
                <a:latin typeface="Verdana" pitchFamily="34" charset="0"/>
              </a:rPr>
              <a:t>valorizzazione del patrimonio industriale dal punto di vista architettonico</a:t>
            </a:r>
          </a:p>
          <a:p>
            <a:endParaRPr lang="it-IT" sz="2400" dirty="0">
              <a:latin typeface="Verdana"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normAutofit fontScale="85000" lnSpcReduction="20000"/>
          </a:bodyPr>
          <a:lstStyle/>
          <a:p>
            <a:r>
              <a:rPr lang="it-IT" dirty="0" smtClean="0"/>
              <a:t>Il </a:t>
            </a:r>
            <a:r>
              <a:rPr lang="it-IT" dirty="0" smtClean="0">
                <a:hlinkClick r:id="rId2"/>
              </a:rPr>
              <a:t>21 ottobre 2003</a:t>
            </a:r>
            <a:r>
              <a:rPr lang="it-IT" dirty="0" smtClean="0"/>
              <a:t> il consiglio comunale vota il primo aggiornamento del documento: premettendo che il documento di inquadramento dei PII deve essere flessibile e dinamico e non vincolante né coercitivo, viene modificato il PII n. 2, quello sul riuso dell'area ora occupata dall'ospedale. Alla presenza dei vertici dell'azienda ospedaliera, il progettista incaricato arch. </a:t>
            </a:r>
            <a:r>
              <a:rPr lang="it-IT" dirty="0" err="1" smtClean="0"/>
              <a:t>Ranzani</a:t>
            </a:r>
            <a:r>
              <a:rPr lang="it-IT" dirty="0" smtClean="0"/>
              <a:t> dice che la modifica è semplice attuazione del PRG, bisognerà avere fiducia nel progetto, </a:t>
            </a:r>
            <a:r>
              <a:rPr lang="it-IT" dirty="0" smtClean="0">
                <a:solidFill>
                  <a:srgbClr val="FF0000"/>
                </a:solidFill>
              </a:rPr>
              <a:t>che si è voluto imporre, per le costruzioni che sorgeranno dove ora si trova il monoblocco, un'altezza massima di 18 metri (piano terra + 5 piani)</a:t>
            </a:r>
            <a:r>
              <a:rPr lang="it-IT" dirty="0" smtClean="0"/>
              <a:t> per uniformità con le costruzioni vicine</a:t>
            </a:r>
            <a:endParaRPr lang="it-IT"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fontScale="85000" lnSpcReduction="20000"/>
          </a:bodyPr>
          <a:lstStyle/>
          <a:p>
            <a:r>
              <a:rPr lang="it-IT" dirty="0" smtClean="0"/>
              <a:t>Il </a:t>
            </a:r>
            <a:r>
              <a:rPr lang="it-IT" dirty="0" smtClean="0">
                <a:hlinkClick r:id="rId2"/>
              </a:rPr>
              <a:t>4 maggio 2004</a:t>
            </a:r>
            <a:r>
              <a:rPr lang="it-IT" dirty="0" smtClean="0"/>
              <a:t> arriva in aula il secondo aggiornamento. Si dice esplicitamente che </a:t>
            </a:r>
            <a:r>
              <a:rPr lang="it-IT" b="1" u="sng" dirty="0" smtClean="0">
                <a:solidFill>
                  <a:srgbClr val="FF0000"/>
                </a:solidFill>
              </a:rPr>
              <a:t>si possono attribuire funzioni residenziali alle aree dismesse</a:t>
            </a:r>
            <a:r>
              <a:rPr lang="it-IT" dirty="0" smtClean="0"/>
              <a:t>, </a:t>
            </a:r>
            <a:r>
              <a:rPr lang="it-IT" dirty="0" smtClean="0">
                <a:solidFill>
                  <a:srgbClr val="FF0000"/>
                </a:solidFill>
              </a:rPr>
              <a:t>cancellando la valorizzazione del patrimonio architettonico industriale scritta nel 1999</a:t>
            </a:r>
            <a:r>
              <a:rPr lang="it-IT" dirty="0" smtClean="0"/>
              <a:t>. L'arch. </a:t>
            </a:r>
            <a:r>
              <a:rPr lang="it-IT" dirty="0" err="1" smtClean="0"/>
              <a:t>Ranzani</a:t>
            </a:r>
            <a:r>
              <a:rPr lang="it-IT" dirty="0" smtClean="0"/>
              <a:t> quella sera spiegò che </a:t>
            </a:r>
            <a:r>
              <a:rPr lang="it-IT" b="1" dirty="0" smtClean="0">
                <a:solidFill>
                  <a:srgbClr val="00B050"/>
                </a:solidFill>
              </a:rPr>
              <a:t>la deroga è più importante della parte attuativa</a:t>
            </a:r>
            <a:r>
              <a:rPr lang="it-IT" dirty="0" smtClean="0"/>
              <a:t> e che il programma integrato di intervento è strumento attuativo di eccellenza. Affermò anche che con le tipologie di residenza si possono selezionare gli abitanti e si deve indicare la direzione di trasformazione della città ma senza renderla certa</a:t>
            </a:r>
            <a:endParaRPr lang="it-IT"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smtClean="0"/>
              <a:t>Terzo aggiornamento, il </a:t>
            </a:r>
            <a:r>
              <a:rPr lang="it-IT" dirty="0" smtClean="0">
                <a:hlinkClick r:id="rId2"/>
              </a:rPr>
              <a:t>28 giugno 2006</a:t>
            </a:r>
            <a:r>
              <a:rPr lang="it-IT" dirty="0" smtClean="0"/>
              <a:t>, quando si cancella il divieto di attivare PII su aree a standard prima dell'approvazione del piano dei servizi, un atto che non è mai stato approvato.</a:t>
            </a:r>
            <a:endParaRPr lang="it-IT"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smtClean="0"/>
              <a:t>30 novembre 2009: 4° aggiornamento. Si è modificato ancora il PII n. 2, quello sul riuso dell'area occupata dall'ospedale, </a:t>
            </a:r>
            <a:r>
              <a:rPr lang="it-IT" dirty="0" smtClean="0">
                <a:solidFill>
                  <a:srgbClr val="FF0000"/>
                </a:solidFill>
              </a:rPr>
              <a:t>cancellando il limite di altezza per gli edifici</a:t>
            </a:r>
            <a:r>
              <a:rPr lang="it-IT" dirty="0" smtClean="0"/>
              <a:t> che sorgeranno al posto del monoblocco e abolendo il vincolo di attivare insieme i 3 comparti nei quali è stata suddivisa l'area ai fini del recupero</a:t>
            </a:r>
            <a:endParaRPr lang="it-IT"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1 febbraio 2003</a:t>
            </a:r>
            <a:endParaRPr lang="it-IT" dirty="0"/>
          </a:p>
        </p:txBody>
      </p:sp>
      <p:pic>
        <p:nvPicPr>
          <p:cNvPr id="5" name="Segnaposto contenuto 4" descr="Picture 029.jpg"/>
          <p:cNvPicPr>
            <a:picLocks noGrp="1" noChangeAspect="1"/>
          </p:cNvPicPr>
          <p:nvPr>
            <p:ph idx="1"/>
          </p:nvPr>
        </p:nvPicPr>
        <p:blipFill>
          <a:blip r:embed="rId2" cstate="print"/>
          <a:stretch>
            <a:fillRect/>
          </a:stretch>
        </p:blipFill>
        <p:spPr>
          <a:xfrm>
            <a:off x="1115616" y="1340768"/>
            <a:ext cx="6762496" cy="5071872"/>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7 agosto 2004</a:t>
            </a:r>
            <a:endParaRPr lang="it-IT" dirty="0"/>
          </a:p>
        </p:txBody>
      </p:sp>
      <p:pic>
        <p:nvPicPr>
          <p:cNvPr id="6" name="Segnaposto contenuto 5" descr="Picture 1741.jpg"/>
          <p:cNvPicPr>
            <a:picLocks noGrp="1" noChangeAspect="1"/>
          </p:cNvPicPr>
          <p:nvPr>
            <p:ph idx="1"/>
          </p:nvPr>
        </p:nvPicPr>
        <p:blipFill>
          <a:blip r:embed="rId2" cstate="print"/>
          <a:stretch>
            <a:fillRect/>
          </a:stretch>
        </p:blipFill>
        <p:spPr>
          <a:xfrm>
            <a:off x="1115616" y="1340768"/>
            <a:ext cx="6762496" cy="5071872"/>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6 aprile 2005</a:t>
            </a:r>
            <a:endParaRPr lang="it-IT" dirty="0"/>
          </a:p>
        </p:txBody>
      </p:sp>
      <p:pic>
        <p:nvPicPr>
          <p:cNvPr id="6" name="Segnaposto contenuto 5" descr="Picture 2334.jpg"/>
          <p:cNvPicPr>
            <a:picLocks noGrp="1" noChangeAspect="1"/>
          </p:cNvPicPr>
          <p:nvPr>
            <p:ph idx="1"/>
          </p:nvPr>
        </p:nvPicPr>
        <p:blipFill>
          <a:blip r:embed="rId2" cstate="print"/>
          <a:stretch>
            <a:fillRect/>
          </a:stretch>
        </p:blipFill>
        <p:spPr>
          <a:xfrm>
            <a:off x="827584" y="1124744"/>
            <a:ext cx="7315200" cy="548640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31 ottobre 2005</a:t>
            </a:r>
            <a:endParaRPr lang="it-IT" dirty="0"/>
          </a:p>
        </p:txBody>
      </p:sp>
      <p:pic>
        <p:nvPicPr>
          <p:cNvPr id="4" name="Segnaposto contenuto 3" descr="Picture 40798.jpg"/>
          <p:cNvPicPr>
            <a:picLocks noGrp="1" noChangeAspect="1"/>
          </p:cNvPicPr>
          <p:nvPr>
            <p:ph idx="1"/>
          </p:nvPr>
        </p:nvPicPr>
        <p:blipFill>
          <a:blip r:embed="rId2" cstate="print"/>
          <a:stretch>
            <a:fillRect/>
          </a:stretch>
        </p:blipFill>
        <p:spPr>
          <a:xfrm>
            <a:off x="1043608" y="1556792"/>
            <a:ext cx="6762496" cy="5071872"/>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Legnano</a:t>
            </a:r>
            <a:endParaRPr lang="it-IT" dirty="0"/>
          </a:p>
        </p:txBody>
      </p:sp>
      <p:pic>
        <p:nvPicPr>
          <p:cNvPr id="4" name="Segnaposto contenuto 3" descr="aree_dismesse_senza ind.jpg"/>
          <p:cNvPicPr>
            <a:picLocks noGrp="1" noChangeAspect="1"/>
          </p:cNvPicPr>
          <p:nvPr>
            <p:ph idx="1"/>
          </p:nvPr>
        </p:nvPicPr>
        <p:blipFill>
          <a:blip r:embed="rId2" cstate="print"/>
          <a:stretch>
            <a:fillRect/>
          </a:stretch>
        </p:blipFill>
        <p:spPr>
          <a:xfrm>
            <a:off x="1221612" y="1600200"/>
            <a:ext cx="6700776" cy="4525963"/>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20 febbraio 2006</a:t>
            </a:r>
            <a:endParaRPr lang="it-IT" dirty="0"/>
          </a:p>
        </p:txBody>
      </p:sp>
      <p:pic>
        <p:nvPicPr>
          <p:cNvPr id="4" name="Segnaposto contenuto 3" descr="2006 077.jpg"/>
          <p:cNvPicPr>
            <a:picLocks noGrp="1" noChangeAspect="1"/>
          </p:cNvPicPr>
          <p:nvPr>
            <p:ph idx="1"/>
          </p:nvPr>
        </p:nvPicPr>
        <p:blipFill>
          <a:blip r:embed="rId2" cstate="print"/>
          <a:stretch>
            <a:fillRect/>
          </a:stretch>
        </p:blipFill>
        <p:spPr>
          <a:xfrm>
            <a:off x="899592" y="1124744"/>
            <a:ext cx="7315200" cy="5486400"/>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17 marzo 2006</a:t>
            </a:r>
            <a:endParaRPr lang="it-IT" dirty="0"/>
          </a:p>
        </p:txBody>
      </p:sp>
      <p:pic>
        <p:nvPicPr>
          <p:cNvPr id="4" name="Segnaposto contenuto 3" descr="2006 125.jpg"/>
          <p:cNvPicPr>
            <a:picLocks noGrp="1" noChangeAspect="1"/>
          </p:cNvPicPr>
          <p:nvPr>
            <p:ph idx="1"/>
          </p:nvPr>
        </p:nvPicPr>
        <p:blipFill>
          <a:blip r:embed="rId2" cstate="print"/>
          <a:stretch>
            <a:fillRect/>
          </a:stretch>
        </p:blipFill>
        <p:spPr>
          <a:xfrm>
            <a:off x="899592" y="1124744"/>
            <a:ext cx="7315200" cy="5486400"/>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17 marzo 2006</a:t>
            </a:r>
            <a:endParaRPr lang="it-IT" dirty="0"/>
          </a:p>
        </p:txBody>
      </p:sp>
      <p:pic>
        <p:nvPicPr>
          <p:cNvPr id="4" name="Segnaposto contenuto 3" descr="2006 126.jpg"/>
          <p:cNvPicPr>
            <a:picLocks noGrp="1" noChangeAspect="1"/>
          </p:cNvPicPr>
          <p:nvPr>
            <p:ph idx="1"/>
          </p:nvPr>
        </p:nvPicPr>
        <p:blipFill>
          <a:blip r:embed="rId2" cstate="print"/>
          <a:stretch>
            <a:fillRect/>
          </a:stretch>
        </p:blipFill>
        <p:spPr>
          <a:xfrm>
            <a:off x="971600" y="1124744"/>
            <a:ext cx="7315200" cy="5486400"/>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21 giugno 2006</a:t>
            </a:r>
            <a:endParaRPr lang="it-IT" dirty="0"/>
          </a:p>
        </p:txBody>
      </p:sp>
      <p:pic>
        <p:nvPicPr>
          <p:cNvPr id="4" name="Segnaposto contenuto 3" descr="2006 384.jpg"/>
          <p:cNvPicPr>
            <a:picLocks noGrp="1" noChangeAspect="1"/>
          </p:cNvPicPr>
          <p:nvPr>
            <p:ph idx="1"/>
          </p:nvPr>
        </p:nvPicPr>
        <p:blipFill>
          <a:blip r:embed="rId2" cstate="print"/>
          <a:stretch>
            <a:fillRect/>
          </a:stretch>
        </p:blipFill>
        <p:spPr>
          <a:xfrm>
            <a:off x="755576" y="1196752"/>
            <a:ext cx="7315200" cy="548640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29 agosto 2006</a:t>
            </a:r>
            <a:endParaRPr lang="it-IT" dirty="0"/>
          </a:p>
        </p:txBody>
      </p:sp>
      <p:pic>
        <p:nvPicPr>
          <p:cNvPr id="4" name="Segnaposto contenuto 3" descr="2006 500.jpg"/>
          <p:cNvPicPr>
            <a:picLocks noGrp="1" noChangeAspect="1"/>
          </p:cNvPicPr>
          <p:nvPr>
            <p:ph idx="1"/>
          </p:nvPr>
        </p:nvPicPr>
        <p:blipFill>
          <a:blip r:embed="rId2" cstate="print"/>
          <a:stretch>
            <a:fillRect/>
          </a:stretch>
        </p:blipFill>
        <p:spPr>
          <a:xfrm>
            <a:off x="899592" y="1196752"/>
            <a:ext cx="7315200" cy="548640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31 ottobre 2006</a:t>
            </a:r>
            <a:endParaRPr lang="it-IT" dirty="0"/>
          </a:p>
        </p:txBody>
      </p:sp>
      <p:pic>
        <p:nvPicPr>
          <p:cNvPr id="4" name="Segnaposto contenuto 3" descr="2006 645.jpg"/>
          <p:cNvPicPr>
            <a:picLocks noGrp="1" noChangeAspect="1"/>
          </p:cNvPicPr>
          <p:nvPr>
            <p:ph idx="1"/>
          </p:nvPr>
        </p:nvPicPr>
        <p:blipFill>
          <a:blip r:embed="rId2" cstate="print"/>
          <a:stretch>
            <a:fillRect/>
          </a:stretch>
        </p:blipFill>
        <p:spPr>
          <a:xfrm>
            <a:off x="971600" y="1124744"/>
            <a:ext cx="7315200" cy="5486400"/>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1 luglio 2010</a:t>
            </a:r>
            <a:endParaRPr lang="it-IT" dirty="0"/>
          </a:p>
        </p:txBody>
      </p:sp>
      <p:pic>
        <p:nvPicPr>
          <p:cNvPr id="4" name="Segnaposto contenuto 3" descr="IMG_5051.JPG"/>
          <p:cNvPicPr>
            <a:picLocks noGrp="1" noChangeAspect="1"/>
          </p:cNvPicPr>
          <p:nvPr>
            <p:ph idx="1"/>
          </p:nvPr>
        </p:nvPicPr>
        <p:blipFill>
          <a:blip r:embed="rId2" cstate="print"/>
          <a:stretch>
            <a:fillRect/>
          </a:stretch>
        </p:blipFill>
        <p:spPr>
          <a:xfrm>
            <a:off x="1554691" y="1600200"/>
            <a:ext cx="6034617" cy="4525963"/>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15 aprile 2003</a:t>
            </a:r>
            <a:endParaRPr lang="it-IT" dirty="0"/>
          </a:p>
        </p:txBody>
      </p:sp>
      <p:pic>
        <p:nvPicPr>
          <p:cNvPr id="4" name="Segnaposto contenuto 3" descr="Picture 324.jpg"/>
          <p:cNvPicPr>
            <a:picLocks noGrp="1" noChangeAspect="1"/>
          </p:cNvPicPr>
          <p:nvPr>
            <p:ph idx="1"/>
          </p:nvPr>
        </p:nvPicPr>
        <p:blipFill>
          <a:blip r:embed="rId2" cstate="print"/>
          <a:stretch>
            <a:fillRect/>
          </a:stretch>
        </p:blipFill>
        <p:spPr>
          <a:xfrm>
            <a:off x="1115616" y="1556792"/>
            <a:ext cx="6762496" cy="5071872"/>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1 luglio 2010</a:t>
            </a:r>
            <a:endParaRPr lang="it-IT" dirty="0"/>
          </a:p>
        </p:txBody>
      </p:sp>
      <p:pic>
        <p:nvPicPr>
          <p:cNvPr id="4" name="Segnaposto contenuto 3" descr="IMG_5050.JPG"/>
          <p:cNvPicPr>
            <a:picLocks noGrp="1" noChangeAspect="1"/>
          </p:cNvPicPr>
          <p:nvPr>
            <p:ph idx="1"/>
          </p:nvPr>
        </p:nvPicPr>
        <p:blipFill>
          <a:blip r:embed="rId2" cstate="print"/>
          <a:stretch>
            <a:fillRect/>
          </a:stretch>
        </p:blipFill>
        <p:spPr>
          <a:xfrm>
            <a:off x="899592" y="1196752"/>
            <a:ext cx="7315200" cy="5486400"/>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20 marzo 2003</a:t>
            </a:r>
            <a:endParaRPr lang="it-IT" dirty="0"/>
          </a:p>
        </p:txBody>
      </p:sp>
      <p:pic>
        <p:nvPicPr>
          <p:cNvPr id="4" name="Segnaposto contenuto 3" descr="Picture 205.jpg"/>
          <p:cNvPicPr>
            <a:picLocks noGrp="1" noChangeAspect="1"/>
          </p:cNvPicPr>
          <p:nvPr>
            <p:ph idx="1"/>
          </p:nvPr>
        </p:nvPicPr>
        <p:blipFill>
          <a:blip r:embed="rId2" cstate="print"/>
          <a:stretch>
            <a:fillRect/>
          </a:stretch>
        </p:blipFill>
        <p:spPr>
          <a:xfrm>
            <a:off x="1043608" y="1484784"/>
            <a:ext cx="6762496" cy="5071872"/>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400" dirty="0" smtClean="0">
                <a:latin typeface="Verdana" pitchFamily="34" charset="0"/>
              </a:rPr>
              <a:t>Rosso: aree dismesse da trasformare</a:t>
            </a:r>
            <a:br>
              <a:rPr lang="it-IT" sz="2400" dirty="0" smtClean="0">
                <a:latin typeface="Verdana" pitchFamily="34" charset="0"/>
              </a:rPr>
            </a:br>
            <a:r>
              <a:rPr lang="it-IT" sz="2400" dirty="0" smtClean="0">
                <a:latin typeface="Verdana" pitchFamily="34" charset="0"/>
              </a:rPr>
              <a:t>Giallo: aree dismesse trasformate</a:t>
            </a:r>
            <a:endParaRPr lang="it-IT" sz="2400" dirty="0">
              <a:latin typeface="Verdana" pitchFamily="34" charset="0"/>
            </a:endParaRPr>
          </a:p>
        </p:txBody>
      </p:sp>
      <p:pic>
        <p:nvPicPr>
          <p:cNvPr id="4" name="Segnaposto contenuto 3" descr="aree_dismesse.jpg"/>
          <p:cNvPicPr>
            <a:picLocks noGrp="1" noChangeAspect="1"/>
          </p:cNvPicPr>
          <p:nvPr>
            <p:ph idx="1"/>
          </p:nvPr>
        </p:nvPicPr>
        <p:blipFill>
          <a:blip r:embed="rId2" cstate="print"/>
          <a:stretch>
            <a:fillRect/>
          </a:stretch>
        </p:blipFill>
        <p:spPr>
          <a:xfrm>
            <a:off x="1345426" y="1600200"/>
            <a:ext cx="6453147" cy="4525963"/>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13 agosto 2003</a:t>
            </a:r>
            <a:endParaRPr lang="it-IT" dirty="0"/>
          </a:p>
        </p:txBody>
      </p:sp>
      <p:pic>
        <p:nvPicPr>
          <p:cNvPr id="4" name="Segnaposto contenuto 3" descr="Picture 710.jpg"/>
          <p:cNvPicPr>
            <a:picLocks noGrp="1" noChangeAspect="1"/>
          </p:cNvPicPr>
          <p:nvPr>
            <p:ph idx="1"/>
          </p:nvPr>
        </p:nvPicPr>
        <p:blipFill>
          <a:blip r:embed="rId2" cstate="print"/>
          <a:stretch>
            <a:fillRect/>
          </a:stretch>
        </p:blipFill>
        <p:spPr>
          <a:xfrm>
            <a:off x="899592" y="1196752"/>
            <a:ext cx="7315200" cy="5486400"/>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10 settembre 2003</a:t>
            </a:r>
            <a:endParaRPr lang="it-IT" dirty="0"/>
          </a:p>
        </p:txBody>
      </p:sp>
      <p:pic>
        <p:nvPicPr>
          <p:cNvPr id="4" name="Segnaposto contenuto 3" descr="Picture 816.jpg"/>
          <p:cNvPicPr>
            <a:picLocks noGrp="1" noChangeAspect="1"/>
          </p:cNvPicPr>
          <p:nvPr>
            <p:ph idx="1"/>
          </p:nvPr>
        </p:nvPicPr>
        <p:blipFill>
          <a:blip r:embed="rId2" cstate="print"/>
          <a:stretch>
            <a:fillRect/>
          </a:stretch>
        </p:blipFill>
        <p:spPr>
          <a:xfrm>
            <a:off x="1043608" y="1484784"/>
            <a:ext cx="6762496" cy="5071872"/>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10 settembre 2003</a:t>
            </a:r>
            <a:endParaRPr lang="it-IT" dirty="0"/>
          </a:p>
        </p:txBody>
      </p:sp>
      <p:pic>
        <p:nvPicPr>
          <p:cNvPr id="4" name="Segnaposto contenuto 3" descr="Picture 827.jpg"/>
          <p:cNvPicPr>
            <a:picLocks noGrp="1" noChangeAspect="1"/>
          </p:cNvPicPr>
          <p:nvPr>
            <p:ph idx="1"/>
          </p:nvPr>
        </p:nvPicPr>
        <p:blipFill>
          <a:blip r:embed="rId2" cstate="print"/>
          <a:stretch>
            <a:fillRect/>
          </a:stretch>
        </p:blipFill>
        <p:spPr>
          <a:xfrm>
            <a:off x="1043608" y="1484784"/>
            <a:ext cx="6762496" cy="5071872"/>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2 luglio 2010</a:t>
            </a:r>
            <a:endParaRPr lang="it-IT" dirty="0"/>
          </a:p>
        </p:txBody>
      </p:sp>
      <p:pic>
        <p:nvPicPr>
          <p:cNvPr id="4" name="Segnaposto contenuto 3" descr="IMG_5054.JPG"/>
          <p:cNvPicPr>
            <a:picLocks noGrp="1" noChangeAspect="1"/>
          </p:cNvPicPr>
          <p:nvPr>
            <p:ph idx="1"/>
          </p:nvPr>
        </p:nvPicPr>
        <p:blipFill>
          <a:blip r:embed="rId2" cstate="print"/>
          <a:stretch>
            <a:fillRect/>
          </a:stretch>
        </p:blipFill>
        <p:spPr>
          <a:xfrm>
            <a:off x="827584" y="1196752"/>
            <a:ext cx="7315200" cy="5486400"/>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24 dicembre 2003</a:t>
            </a:r>
            <a:endParaRPr lang="it-IT" dirty="0"/>
          </a:p>
        </p:txBody>
      </p:sp>
      <p:pic>
        <p:nvPicPr>
          <p:cNvPr id="4" name="Segnaposto contenuto 3" descr="Picture 1081.jpg"/>
          <p:cNvPicPr>
            <a:picLocks noGrp="1" noChangeAspect="1"/>
          </p:cNvPicPr>
          <p:nvPr>
            <p:ph idx="1"/>
          </p:nvPr>
        </p:nvPicPr>
        <p:blipFill>
          <a:blip r:embed="rId2" cstate="print"/>
          <a:stretch>
            <a:fillRect/>
          </a:stretch>
        </p:blipFill>
        <p:spPr>
          <a:xfrm>
            <a:off x="1115616" y="1484784"/>
            <a:ext cx="6762496" cy="5071872"/>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2 luglio 2010</a:t>
            </a:r>
            <a:endParaRPr lang="it-IT" dirty="0"/>
          </a:p>
        </p:txBody>
      </p:sp>
      <p:pic>
        <p:nvPicPr>
          <p:cNvPr id="4" name="Segnaposto contenuto 3" descr="IMG_5064.JPG"/>
          <p:cNvPicPr>
            <a:picLocks noGrp="1" noChangeAspect="1"/>
          </p:cNvPicPr>
          <p:nvPr>
            <p:ph idx="1"/>
          </p:nvPr>
        </p:nvPicPr>
        <p:blipFill>
          <a:blip r:embed="rId2" cstate="print"/>
          <a:stretch>
            <a:fillRect/>
          </a:stretch>
        </p:blipFill>
        <p:spPr>
          <a:xfrm>
            <a:off x="827584" y="1196752"/>
            <a:ext cx="7315200" cy="5486400"/>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24 dicembre 2003</a:t>
            </a:r>
            <a:endParaRPr lang="it-IT" dirty="0"/>
          </a:p>
        </p:txBody>
      </p:sp>
      <p:pic>
        <p:nvPicPr>
          <p:cNvPr id="4" name="Segnaposto contenuto 3" descr="Picture 1084.jpg"/>
          <p:cNvPicPr>
            <a:picLocks noGrp="1" noChangeAspect="1"/>
          </p:cNvPicPr>
          <p:nvPr>
            <p:ph idx="1"/>
          </p:nvPr>
        </p:nvPicPr>
        <p:blipFill>
          <a:blip r:embed="rId2" cstate="print"/>
          <a:stretch>
            <a:fillRect/>
          </a:stretch>
        </p:blipFill>
        <p:spPr>
          <a:xfrm>
            <a:off x="1259632" y="1484784"/>
            <a:ext cx="6762496" cy="5071872"/>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2 luglio 2010</a:t>
            </a:r>
            <a:endParaRPr lang="it-IT" dirty="0"/>
          </a:p>
        </p:txBody>
      </p:sp>
      <p:pic>
        <p:nvPicPr>
          <p:cNvPr id="4" name="Segnaposto contenuto 3" descr="IMG_5059.JPG"/>
          <p:cNvPicPr>
            <a:picLocks noGrp="1" noChangeAspect="1"/>
          </p:cNvPicPr>
          <p:nvPr>
            <p:ph idx="1"/>
          </p:nvPr>
        </p:nvPicPr>
        <p:blipFill>
          <a:blip r:embed="rId2" cstate="print"/>
          <a:stretch>
            <a:fillRect/>
          </a:stretch>
        </p:blipFill>
        <p:spPr>
          <a:xfrm>
            <a:off x="827584" y="1196752"/>
            <a:ext cx="7315200" cy="5486400"/>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24 dicembre 2003</a:t>
            </a:r>
            <a:endParaRPr lang="it-IT" dirty="0"/>
          </a:p>
        </p:txBody>
      </p:sp>
      <p:pic>
        <p:nvPicPr>
          <p:cNvPr id="4" name="Segnaposto contenuto 3" descr="Picture 1087.jpg"/>
          <p:cNvPicPr>
            <a:picLocks noGrp="1" noChangeAspect="1"/>
          </p:cNvPicPr>
          <p:nvPr>
            <p:ph idx="1"/>
          </p:nvPr>
        </p:nvPicPr>
        <p:blipFill>
          <a:blip r:embed="rId2" cstate="print"/>
          <a:stretch>
            <a:fillRect/>
          </a:stretch>
        </p:blipFill>
        <p:spPr>
          <a:xfrm>
            <a:off x="1187624" y="1484784"/>
            <a:ext cx="6762496" cy="5071872"/>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2 luglio 2010</a:t>
            </a:r>
            <a:endParaRPr lang="it-IT" dirty="0"/>
          </a:p>
        </p:txBody>
      </p:sp>
      <p:pic>
        <p:nvPicPr>
          <p:cNvPr id="4" name="Segnaposto contenuto 3" descr="IMG_5057.JPG"/>
          <p:cNvPicPr>
            <a:picLocks noGrp="1" noChangeAspect="1"/>
          </p:cNvPicPr>
          <p:nvPr>
            <p:ph idx="1"/>
          </p:nvPr>
        </p:nvPicPr>
        <p:blipFill>
          <a:blip r:embed="rId2" cstate="print"/>
          <a:stretch>
            <a:fillRect/>
          </a:stretch>
        </p:blipFill>
        <p:spPr>
          <a:xfrm>
            <a:off x="899592" y="1196752"/>
            <a:ext cx="7315200" cy="548640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400" dirty="0" smtClean="0">
                <a:latin typeface="Verdana" pitchFamily="34" charset="0"/>
              </a:rPr>
              <a:t>Dal documento programmatico per il PGT di Legnano</a:t>
            </a:r>
            <a:endParaRPr lang="it-IT" sz="2400" dirty="0">
              <a:latin typeface="Verdana" pitchFamily="34" charset="0"/>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1056866" y="1556792"/>
            <a:ext cx="7030268"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24 dicembre 2003</a:t>
            </a:r>
            <a:endParaRPr lang="it-IT" dirty="0"/>
          </a:p>
        </p:txBody>
      </p:sp>
      <p:pic>
        <p:nvPicPr>
          <p:cNvPr id="4" name="Segnaposto contenuto 3" descr="Picture 1093.jpg"/>
          <p:cNvPicPr>
            <a:picLocks noGrp="1" noChangeAspect="1"/>
          </p:cNvPicPr>
          <p:nvPr>
            <p:ph idx="1"/>
          </p:nvPr>
        </p:nvPicPr>
        <p:blipFill>
          <a:blip r:embed="rId2" cstate="print"/>
          <a:stretch>
            <a:fillRect/>
          </a:stretch>
        </p:blipFill>
        <p:spPr>
          <a:xfrm>
            <a:off x="1187624" y="1484784"/>
            <a:ext cx="6762496" cy="5071872"/>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2 luglio 2010</a:t>
            </a:r>
            <a:endParaRPr lang="it-IT" dirty="0"/>
          </a:p>
        </p:txBody>
      </p:sp>
      <p:pic>
        <p:nvPicPr>
          <p:cNvPr id="4" name="Segnaposto contenuto 3" descr="IMG_5060.JPG"/>
          <p:cNvPicPr>
            <a:picLocks noGrp="1" noChangeAspect="1"/>
          </p:cNvPicPr>
          <p:nvPr>
            <p:ph idx="1"/>
          </p:nvPr>
        </p:nvPicPr>
        <p:blipFill>
          <a:blip r:embed="rId2" cstate="print"/>
          <a:stretch>
            <a:fillRect/>
          </a:stretch>
        </p:blipFill>
        <p:spPr>
          <a:xfrm>
            <a:off x="899592" y="1196752"/>
            <a:ext cx="7315200" cy="5486400"/>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Via De </a:t>
            </a:r>
            <a:r>
              <a:rPr lang="it-IT" dirty="0" err="1" smtClean="0"/>
              <a:t>Amicis</a:t>
            </a:r>
            <a:r>
              <a:rPr lang="it-IT" dirty="0" smtClean="0"/>
              <a:t>: 8 maggio 2005</a:t>
            </a:r>
            <a:endParaRPr lang="it-IT" dirty="0"/>
          </a:p>
        </p:txBody>
      </p:sp>
      <p:pic>
        <p:nvPicPr>
          <p:cNvPr id="4" name="Segnaposto contenuto 3" descr="Picture 40519.jpg"/>
          <p:cNvPicPr>
            <a:picLocks noGrp="1" noChangeAspect="1"/>
          </p:cNvPicPr>
          <p:nvPr>
            <p:ph idx="1"/>
          </p:nvPr>
        </p:nvPicPr>
        <p:blipFill>
          <a:blip r:embed="rId2" cstate="print"/>
          <a:stretch>
            <a:fillRect/>
          </a:stretch>
        </p:blipFill>
        <p:spPr>
          <a:xfrm>
            <a:off x="971600" y="1484784"/>
            <a:ext cx="6762496" cy="5071872"/>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1 luglio 2010</a:t>
            </a:r>
            <a:endParaRPr lang="it-IT" dirty="0"/>
          </a:p>
        </p:txBody>
      </p:sp>
      <p:pic>
        <p:nvPicPr>
          <p:cNvPr id="4" name="Segnaposto contenuto 3" descr="IMG_5032.JPG"/>
          <p:cNvPicPr>
            <a:picLocks noGrp="1" noChangeAspect="1"/>
          </p:cNvPicPr>
          <p:nvPr>
            <p:ph idx="1"/>
          </p:nvPr>
        </p:nvPicPr>
        <p:blipFill>
          <a:blip r:embed="rId2" cstate="print"/>
          <a:stretch>
            <a:fillRect/>
          </a:stretch>
        </p:blipFill>
        <p:spPr>
          <a:xfrm>
            <a:off x="899592" y="1196752"/>
            <a:ext cx="7315200" cy="5486400"/>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Via Bologna: 6 marzo 2005</a:t>
            </a:r>
            <a:endParaRPr lang="it-IT" dirty="0"/>
          </a:p>
        </p:txBody>
      </p:sp>
      <p:pic>
        <p:nvPicPr>
          <p:cNvPr id="4" name="Segnaposto contenuto 3" descr="Picture 2235.jpg"/>
          <p:cNvPicPr>
            <a:picLocks noGrp="1" noChangeAspect="1"/>
          </p:cNvPicPr>
          <p:nvPr>
            <p:ph idx="1"/>
          </p:nvPr>
        </p:nvPicPr>
        <p:blipFill>
          <a:blip r:embed="rId2" cstate="print"/>
          <a:stretch>
            <a:fillRect/>
          </a:stretch>
        </p:blipFill>
        <p:spPr>
          <a:xfrm>
            <a:off x="899592" y="1124744"/>
            <a:ext cx="7315200" cy="5486400"/>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16 febbraio 2003</a:t>
            </a:r>
            <a:endParaRPr lang="it-IT" dirty="0"/>
          </a:p>
        </p:txBody>
      </p:sp>
      <p:pic>
        <p:nvPicPr>
          <p:cNvPr id="4" name="Segnaposto contenuto 3" descr="Picture 093.jpg"/>
          <p:cNvPicPr>
            <a:picLocks noGrp="1" noChangeAspect="1"/>
          </p:cNvPicPr>
          <p:nvPr>
            <p:ph idx="1"/>
          </p:nvPr>
        </p:nvPicPr>
        <p:blipFill>
          <a:blip r:embed="rId2" cstate="print"/>
          <a:stretch>
            <a:fillRect/>
          </a:stretch>
        </p:blipFill>
        <p:spPr>
          <a:xfrm>
            <a:off x="1187624" y="1268760"/>
            <a:ext cx="6762496" cy="5071872"/>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1 luglio 2010</a:t>
            </a:r>
            <a:endParaRPr lang="it-IT" dirty="0"/>
          </a:p>
        </p:txBody>
      </p:sp>
      <p:pic>
        <p:nvPicPr>
          <p:cNvPr id="4" name="Segnaposto contenuto 3" descr="IMG_5044.JPG"/>
          <p:cNvPicPr>
            <a:picLocks noGrp="1" noChangeAspect="1"/>
          </p:cNvPicPr>
          <p:nvPr>
            <p:ph idx="1"/>
          </p:nvPr>
        </p:nvPicPr>
        <p:blipFill>
          <a:blip r:embed="rId2" cstate="print"/>
          <a:stretch>
            <a:fillRect/>
          </a:stretch>
        </p:blipFill>
        <p:spPr>
          <a:xfrm>
            <a:off x="827584" y="1196752"/>
            <a:ext cx="7315200" cy="5486400"/>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3 maggio 2003</a:t>
            </a:r>
            <a:endParaRPr lang="it-IT" dirty="0"/>
          </a:p>
        </p:txBody>
      </p:sp>
      <p:pic>
        <p:nvPicPr>
          <p:cNvPr id="4" name="Segnaposto contenuto 3" descr="Picture 396.jpg"/>
          <p:cNvPicPr>
            <a:picLocks noGrp="1" noChangeAspect="1"/>
          </p:cNvPicPr>
          <p:nvPr>
            <p:ph idx="1"/>
          </p:nvPr>
        </p:nvPicPr>
        <p:blipFill>
          <a:blip r:embed="rId2" cstate="print"/>
          <a:stretch>
            <a:fillRect/>
          </a:stretch>
        </p:blipFill>
        <p:spPr>
          <a:xfrm>
            <a:off x="1115616" y="1340768"/>
            <a:ext cx="6762496" cy="5071872"/>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1 luglio 2010</a:t>
            </a:r>
            <a:endParaRPr lang="it-IT" dirty="0"/>
          </a:p>
        </p:txBody>
      </p:sp>
      <p:pic>
        <p:nvPicPr>
          <p:cNvPr id="4" name="Segnaposto contenuto 3" descr="IMG_5043.JPG"/>
          <p:cNvPicPr>
            <a:picLocks noGrp="1" noChangeAspect="1"/>
          </p:cNvPicPr>
          <p:nvPr>
            <p:ph idx="1"/>
          </p:nvPr>
        </p:nvPicPr>
        <p:blipFill>
          <a:blip r:embed="rId2" cstate="print"/>
          <a:stretch>
            <a:fillRect/>
          </a:stretch>
        </p:blipFill>
        <p:spPr>
          <a:xfrm>
            <a:off x="755576" y="1196752"/>
            <a:ext cx="7315200" cy="5486400"/>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Mercatone</a:t>
            </a:r>
            <a:r>
              <a:rPr lang="it-IT" dirty="0" smtClean="0"/>
              <a:t>: 8 maggio 2005</a:t>
            </a:r>
            <a:endParaRPr lang="it-IT" dirty="0"/>
          </a:p>
        </p:txBody>
      </p:sp>
      <p:pic>
        <p:nvPicPr>
          <p:cNvPr id="4" name="Segnaposto contenuto 3" descr="Picture 40528.jpg"/>
          <p:cNvPicPr>
            <a:picLocks noGrp="1" noChangeAspect="1"/>
          </p:cNvPicPr>
          <p:nvPr>
            <p:ph idx="1"/>
          </p:nvPr>
        </p:nvPicPr>
        <p:blipFill>
          <a:blip r:embed="rId2" cstate="print"/>
          <a:stretch>
            <a:fillRect/>
          </a:stretch>
        </p:blipFill>
        <p:spPr>
          <a:xfrm>
            <a:off x="1187624" y="1556792"/>
            <a:ext cx="6762496" cy="5071872"/>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Aree dismesse: dalla speculazione alla condivisione</a:t>
            </a:r>
            <a:endParaRPr lang="it-IT" dirty="0"/>
          </a:p>
        </p:txBody>
      </p:sp>
      <p:sp>
        <p:nvSpPr>
          <p:cNvPr id="3" name="Segnaposto contenuto 2"/>
          <p:cNvSpPr>
            <a:spLocks noGrp="1"/>
          </p:cNvSpPr>
          <p:nvPr>
            <p:ph idx="1"/>
          </p:nvPr>
        </p:nvSpPr>
        <p:spPr/>
        <p:txBody>
          <a:bodyPr>
            <a:normAutofit lnSpcReduction="10000"/>
          </a:bodyPr>
          <a:lstStyle/>
          <a:p>
            <a:r>
              <a:rPr lang="it-IT" dirty="0" smtClean="0"/>
              <a:t>Legnano: città sorta intorno alle industrie</a:t>
            </a:r>
          </a:p>
          <a:p>
            <a:r>
              <a:rPr lang="it-IT" dirty="0" smtClean="0"/>
              <a:t>… ora inevitabilmente costellata di aree dismesse</a:t>
            </a:r>
          </a:p>
          <a:p>
            <a:r>
              <a:rPr lang="it-IT" dirty="0"/>
              <a:t>U</a:t>
            </a:r>
            <a:r>
              <a:rPr lang="it-IT" dirty="0" smtClean="0"/>
              <a:t>na risorsa SOCIALE e non solo immobiliare</a:t>
            </a:r>
          </a:p>
          <a:p>
            <a:r>
              <a:rPr lang="it-IT" dirty="0" smtClean="0"/>
              <a:t>Non giocare sul “crime deal”</a:t>
            </a:r>
          </a:p>
          <a:p>
            <a:r>
              <a:rPr lang="it-IT" dirty="0" smtClean="0"/>
              <a:t>Con la PEREQUAZIONE anche eventuale nuovo residenziale </a:t>
            </a:r>
            <a:r>
              <a:rPr lang="it-IT" dirty="0" smtClean="0">
                <a:solidFill>
                  <a:srgbClr val="FF0000"/>
                </a:solidFill>
              </a:rPr>
              <a:t>può</a:t>
            </a:r>
            <a:r>
              <a:rPr lang="it-IT" dirty="0" smtClean="0"/>
              <a:t> tornare utile alla città (non dimentichiamo una densità superiore a 3.000 abitanti / kmq)</a:t>
            </a:r>
          </a:p>
          <a:p>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2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2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2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2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1 luglio 2010</a:t>
            </a:r>
            <a:endParaRPr lang="it-IT" dirty="0"/>
          </a:p>
        </p:txBody>
      </p:sp>
      <p:pic>
        <p:nvPicPr>
          <p:cNvPr id="4" name="Segnaposto contenuto 3" descr="IMG_5034.JPG"/>
          <p:cNvPicPr>
            <a:picLocks noGrp="1" noChangeAspect="1"/>
          </p:cNvPicPr>
          <p:nvPr>
            <p:ph idx="1"/>
          </p:nvPr>
        </p:nvPicPr>
        <p:blipFill>
          <a:blip r:embed="rId2" cstate="print"/>
          <a:stretch>
            <a:fillRect/>
          </a:stretch>
        </p:blipFill>
        <p:spPr>
          <a:xfrm>
            <a:off x="1043608" y="1196752"/>
            <a:ext cx="7315200" cy="5486400"/>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24 dicembre 2003</a:t>
            </a:r>
            <a:endParaRPr lang="it-IT" dirty="0"/>
          </a:p>
        </p:txBody>
      </p:sp>
      <p:pic>
        <p:nvPicPr>
          <p:cNvPr id="4" name="Segnaposto contenuto 3" descr="Picture 1095.jpg"/>
          <p:cNvPicPr>
            <a:picLocks noGrp="1" noChangeAspect="1"/>
          </p:cNvPicPr>
          <p:nvPr>
            <p:ph idx="1"/>
          </p:nvPr>
        </p:nvPicPr>
        <p:blipFill>
          <a:blip r:embed="rId2" cstate="print"/>
          <a:stretch>
            <a:fillRect/>
          </a:stretch>
        </p:blipFill>
        <p:spPr>
          <a:xfrm>
            <a:off x="1187624" y="1484784"/>
            <a:ext cx="6762496" cy="5071872"/>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1 luglio 2010</a:t>
            </a:r>
            <a:endParaRPr lang="it-IT" dirty="0"/>
          </a:p>
        </p:txBody>
      </p:sp>
      <p:pic>
        <p:nvPicPr>
          <p:cNvPr id="4" name="Segnaposto contenuto 3" descr="IMG_5035.JPG"/>
          <p:cNvPicPr>
            <a:picLocks noGrp="1" noChangeAspect="1"/>
          </p:cNvPicPr>
          <p:nvPr>
            <p:ph idx="1"/>
          </p:nvPr>
        </p:nvPicPr>
        <p:blipFill>
          <a:blip r:embed="rId2" cstate="print"/>
          <a:stretch>
            <a:fillRect/>
          </a:stretch>
        </p:blipFill>
        <p:spPr>
          <a:xfrm>
            <a:off x="827584" y="1196752"/>
            <a:ext cx="7315200" cy="5486400"/>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24 dicembre 2003</a:t>
            </a:r>
            <a:endParaRPr lang="it-IT" dirty="0"/>
          </a:p>
        </p:txBody>
      </p:sp>
      <p:pic>
        <p:nvPicPr>
          <p:cNvPr id="4" name="Segnaposto contenuto 3" descr="Picture 1096.jpg"/>
          <p:cNvPicPr>
            <a:picLocks noGrp="1" noChangeAspect="1"/>
          </p:cNvPicPr>
          <p:nvPr>
            <p:ph idx="1"/>
          </p:nvPr>
        </p:nvPicPr>
        <p:blipFill>
          <a:blip r:embed="rId2" cstate="print"/>
          <a:stretch>
            <a:fillRect/>
          </a:stretch>
        </p:blipFill>
        <p:spPr>
          <a:xfrm>
            <a:off x="1115616" y="1484784"/>
            <a:ext cx="6762496" cy="5071872"/>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1 luglio 2010</a:t>
            </a:r>
            <a:endParaRPr lang="it-IT" dirty="0"/>
          </a:p>
        </p:txBody>
      </p:sp>
      <p:pic>
        <p:nvPicPr>
          <p:cNvPr id="4" name="Segnaposto contenuto 3" descr="IMG_5036.JPG"/>
          <p:cNvPicPr>
            <a:picLocks noGrp="1" noChangeAspect="1"/>
          </p:cNvPicPr>
          <p:nvPr>
            <p:ph idx="1"/>
          </p:nvPr>
        </p:nvPicPr>
        <p:blipFill>
          <a:blip r:embed="rId2" cstate="print"/>
          <a:stretch>
            <a:fillRect/>
          </a:stretch>
        </p:blipFill>
        <p:spPr>
          <a:xfrm>
            <a:off x="899592" y="1124744"/>
            <a:ext cx="7315200" cy="5486400"/>
          </a:xfr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24 dicembre 2003</a:t>
            </a:r>
            <a:endParaRPr lang="it-IT" dirty="0"/>
          </a:p>
        </p:txBody>
      </p:sp>
      <p:pic>
        <p:nvPicPr>
          <p:cNvPr id="4" name="Segnaposto contenuto 3" descr="Picture 1104.jpg"/>
          <p:cNvPicPr>
            <a:picLocks noGrp="1" noChangeAspect="1"/>
          </p:cNvPicPr>
          <p:nvPr>
            <p:ph idx="1"/>
          </p:nvPr>
        </p:nvPicPr>
        <p:blipFill>
          <a:blip r:embed="rId2" cstate="print"/>
          <a:stretch>
            <a:fillRect/>
          </a:stretch>
        </p:blipFill>
        <p:spPr>
          <a:xfrm>
            <a:off x="1115616" y="1412776"/>
            <a:ext cx="6762496" cy="5071872"/>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1 luglio 2010</a:t>
            </a:r>
            <a:endParaRPr lang="it-IT" dirty="0"/>
          </a:p>
        </p:txBody>
      </p:sp>
      <p:pic>
        <p:nvPicPr>
          <p:cNvPr id="4" name="Segnaposto contenuto 3" descr="IMG_5038.JPG"/>
          <p:cNvPicPr>
            <a:picLocks noGrp="1" noChangeAspect="1"/>
          </p:cNvPicPr>
          <p:nvPr>
            <p:ph idx="1"/>
          </p:nvPr>
        </p:nvPicPr>
        <p:blipFill>
          <a:blip r:embed="rId2" cstate="print"/>
          <a:stretch>
            <a:fillRect/>
          </a:stretch>
        </p:blipFill>
        <p:spPr>
          <a:xfrm>
            <a:off x="755576" y="1196752"/>
            <a:ext cx="7315200" cy="5486400"/>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Bernocchi</a:t>
            </a:r>
            <a:r>
              <a:rPr lang="it-IT" dirty="0" smtClean="0"/>
              <a:t>: 28 giugno 2010</a:t>
            </a:r>
            <a:endParaRPr lang="it-IT" dirty="0"/>
          </a:p>
        </p:txBody>
      </p:sp>
      <p:pic>
        <p:nvPicPr>
          <p:cNvPr id="4" name="Segnaposto contenuto 3" descr="IMG_5021.JPG"/>
          <p:cNvPicPr>
            <a:picLocks noGrp="1" noChangeAspect="1"/>
          </p:cNvPicPr>
          <p:nvPr>
            <p:ph idx="1"/>
          </p:nvPr>
        </p:nvPicPr>
        <p:blipFill>
          <a:blip r:embed="rId2" cstate="print"/>
          <a:stretch>
            <a:fillRect/>
          </a:stretch>
        </p:blipFill>
        <p:spPr>
          <a:xfrm>
            <a:off x="755576" y="1196752"/>
            <a:ext cx="7315200" cy="5486400"/>
          </a:xfr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28 giugno 2010</a:t>
            </a:r>
            <a:endParaRPr lang="it-IT" dirty="0"/>
          </a:p>
        </p:txBody>
      </p:sp>
      <p:pic>
        <p:nvPicPr>
          <p:cNvPr id="4" name="Segnaposto contenuto 3" descr="IMG_5025.JPG"/>
          <p:cNvPicPr>
            <a:picLocks noGrp="1" noChangeAspect="1"/>
          </p:cNvPicPr>
          <p:nvPr>
            <p:ph idx="1"/>
          </p:nvPr>
        </p:nvPicPr>
        <p:blipFill>
          <a:blip r:embed="rId2" cstate="print"/>
          <a:stretch>
            <a:fillRect/>
          </a:stretch>
        </p:blipFill>
        <p:spPr>
          <a:xfrm>
            <a:off x="1043608" y="1196752"/>
            <a:ext cx="7315200" cy="5486400"/>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1 luglio 2010</a:t>
            </a:r>
            <a:endParaRPr lang="it-IT" dirty="0"/>
          </a:p>
        </p:txBody>
      </p:sp>
      <p:pic>
        <p:nvPicPr>
          <p:cNvPr id="4" name="Segnaposto contenuto 3" descr="IMG_5030.JPG"/>
          <p:cNvPicPr>
            <a:picLocks noGrp="1" noChangeAspect="1"/>
          </p:cNvPicPr>
          <p:nvPr>
            <p:ph idx="1"/>
          </p:nvPr>
        </p:nvPicPr>
        <p:blipFill>
          <a:blip r:embed="rId2" cstate="print"/>
          <a:stretch>
            <a:fillRect/>
          </a:stretch>
        </p:blipFill>
        <p:spPr>
          <a:xfrm>
            <a:off x="971600" y="1124744"/>
            <a:ext cx="7315200" cy="5486400"/>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000" b="1" dirty="0" smtClean="0">
                <a:latin typeface="Verdana" pitchFamily="34" charset="0"/>
              </a:rPr>
              <a:t>Rapporto abitanti residenti e superficie urbanizzata</a:t>
            </a:r>
            <a:r>
              <a:rPr lang="it-IT" sz="2000" dirty="0" smtClean="0">
                <a:latin typeface="Verdana" pitchFamily="34" charset="0"/>
              </a:rPr>
              <a:t/>
            </a:r>
            <a:br>
              <a:rPr lang="it-IT" sz="2000" dirty="0" smtClean="0">
                <a:latin typeface="Verdana" pitchFamily="34" charset="0"/>
              </a:rPr>
            </a:br>
            <a:r>
              <a:rPr lang="it-IT" sz="1600" dirty="0" smtClean="0">
                <a:latin typeface="Verdana" pitchFamily="34" charset="0"/>
              </a:rPr>
              <a:t>Da: “Consumo di suolo” – Quaderni del piano territoriale n. 28.</a:t>
            </a:r>
            <a:br>
              <a:rPr lang="it-IT" sz="1600" dirty="0" smtClean="0">
                <a:latin typeface="Verdana" pitchFamily="34" charset="0"/>
              </a:rPr>
            </a:br>
            <a:r>
              <a:rPr lang="it-IT" sz="1600" dirty="0" smtClean="0">
                <a:latin typeface="Verdana" pitchFamily="34" charset="0"/>
              </a:rPr>
              <a:t>A cura Centro Studi PIM e Provincia di Milano (2009)</a:t>
            </a:r>
            <a:endParaRPr lang="it-IT" sz="1600" dirty="0">
              <a:latin typeface="Verdana" pitchFamily="34" charset="0"/>
            </a:endParaRPr>
          </a:p>
        </p:txBody>
      </p:sp>
      <p:pic>
        <p:nvPicPr>
          <p:cNvPr id="4" name="Segnaposto contenuto 3" descr="densita_abitanti.jpg"/>
          <p:cNvPicPr>
            <a:picLocks noGrp="1" noChangeAspect="1"/>
          </p:cNvPicPr>
          <p:nvPr>
            <p:ph idx="1"/>
          </p:nvPr>
        </p:nvPicPr>
        <p:blipFill>
          <a:blip r:embed="rId2" cstate="print"/>
          <a:stretch>
            <a:fillRect/>
          </a:stretch>
        </p:blipFill>
        <p:spPr>
          <a:xfrm>
            <a:off x="1972497" y="1600200"/>
            <a:ext cx="5199005" cy="4525963"/>
          </a:xfr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25 gennaio 2003</a:t>
            </a:r>
            <a:endParaRPr lang="it-IT" dirty="0"/>
          </a:p>
        </p:txBody>
      </p:sp>
      <p:pic>
        <p:nvPicPr>
          <p:cNvPr id="4" name="Segnaposto contenuto 3" descr="officinenova_250103[1].jpg"/>
          <p:cNvPicPr>
            <a:picLocks noGrp="1" noChangeAspect="1"/>
          </p:cNvPicPr>
          <p:nvPr>
            <p:ph idx="1"/>
          </p:nvPr>
        </p:nvPicPr>
        <p:blipFill>
          <a:blip r:embed="rId2" cstate="print"/>
          <a:stretch>
            <a:fillRect/>
          </a:stretch>
        </p:blipFill>
        <p:spPr>
          <a:xfrm>
            <a:off x="1043608" y="1484784"/>
            <a:ext cx="6858000" cy="5143500"/>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1 luglio 2010</a:t>
            </a:r>
            <a:endParaRPr lang="it-IT" dirty="0"/>
          </a:p>
        </p:txBody>
      </p:sp>
      <p:pic>
        <p:nvPicPr>
          <p:cNvPr id="4" name="Segnaposto contenuto 3" descr="IMG_5048.JPG"/>
          <p:cNvPicPr>
            <a:picLocks noGrp="1" noChangeAspect="1"/>
          </p:cNvPicPr>
          <p:nvPr>
            <p:ph idx="1"/>
          </p:nvPr>
        </p:nvPicPr>
        <p:blipFill>
          <a:blip r:embed="rId2" cstate="print"/>
          <a:stretch>
            <a:fillRect/>
          </a:stretch>
        </p:blipFill>
        <p:spPr>
          <a:xfrm>
            <a:off x="827584" y="1196752"/>
            <a:ext cx="7315200" cy="5486400"/>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Perequazione</a:t>
            </a:r>
            <a:br>
              <a:rPr lang="it-IT" dirty="0" smtClean="0"/>
            </a:br>
            <a:r>
              <a:rPr lang="it-IT" dirty="0" smtClean="0"/>
              <a:t>Perequare = ripartire equamente</a:t>
            </a:r>
            <a:endParaRPr lang="it-IT" dirty="0"/>
          </a:p>
        </p:txBody>
      </p:sp>
      <p:sp>
        <p:nvSpPr>
          <p:cNvPr id="3" name="Segnaposto contenuto 2"/>
          <p:cNvSpPr>
            <a:spLocks noGrp="1"/>
          </p:cNvSpPr>
          <p:nvPr>
            <p:ph idx="1"/>
          </p:nvPr>
        </p:nvSpPr>
        <p:spPr/>
        <p:txBody>
          <a:bodyPr/>
          <a:lstStyle/>
          <a:p>
            <a:r>
              <a:rPr lang="it-IT" dirty="0" smtClean="0"/>
              <a:t>Riconosce a tutte le aree destinate a servizi un diritto volumetrico</a:t>
            </a:r>
          </a:p>
          <a:p>
            <a:r>
              <a:rPr lang="it-IT" dirty="0" smtClean="0"/>
              <a:t>Il metodo perequativo va applicato “con saggezza”: non deve favorire la rendita ma governare i processi di trasformazione della città (Mario De </a:t>
            </a:r>
            <a:r>
              <a:rPr lang="it-IT" dirty="0" err="1" smtClean="0"/>
              <a:t>Gaspari</a:t>
            </a:r>
            <a:r>
              <a:rPr lang="it-IT" dirty="0" smtClean="0"/>
              <a:t> in “Il malessere della città”, pag. 33)</a:t>
            </a:r>
          </a:p>
          <a:p>
            <a:endParaRPr lang="it-IT" dirty="0" smtClean="0"/>
          </a:p>
          <a:p>
            <a:endParaRPr lang="it-IT"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Autofit/>
          </a:bodyPr>
          <a:lstStyle/>
          <a:p>
            <a:r>
              <a:rPr lang="it-IT" sz="2400" dirty="0" smtClean="0">
                <a:latin typeface="Verdana" pitchFamily="34" charset="0"/>
              </a:rPr>
              <a:t>La perequazione è uno strumento che interviene per rendere in una certa misura indifferente il valore del suolo in relazione alla destinazione di utilizzazione urbanistica. Essa interviene pertanto dove si determina, nelle destinazioni del suolo, una differenza tra aree utilizzate a fini edificatori di varia destinazione e aree destinate a servizi e che sono comunque anch'esse utilizzate per la funzionalità urbanistica di parti della Città</a:t>
            </a:r>
            <a:endParaRPr lang="it-IT" sz="2400" dirty="0">
              <a:latin typeface="Verdana"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a:bodyPr>
          <a:lstStyle/>
          <a:p>
            <a:r>
              <a:rPr lang="it-IT" sz="2800" dirty="0" smtClean="0">
                <a:latin typeface="Verdana" pitchFamily="34" charset="0"/>
              </a:rPr>
              <a:t>Riqualificazione: COME?</a:t>
            </a:r>
          </a:p>
          <a:p>
            <a:r>
              <a:rPr lang="it-IT" sz="2000" dirty="0" smtClean="0">
                <a:latin typeface="Verdana" pitchFamily="34" charset="0"/>
              </a:rPr>
              <a:t>Ricognizione aree dismesse e piano di riqualificazione coordinato COMPLESSIVO</a:t>
            </a:r>
          </a:p>
          <a:p>
            <a:r>
              <a:rPr lang="it-IT" sz="2000" dirty="0" smtClean="0">
                <a:latin typeface="Verdana" pitchFamily="34" charset="0"/>
              </a:rPr>
              <a:t>Solo una coordinamento nelle aree dismesse fa il successo di un’opera di riqualificazione urbana</a:t>
            </a:r>
          </a:p>
          <a:p>
            <a:r>
              <a:rPr lang="it-IT" sz="2000" dirty="0" smtClean="0">
                <a:latin typeface="Verdana" pitchFamily="34" charset="0"/>
              </a:rPr>
              <a:t>Inquadrando il recupero delle aree dismesse nel PIANO DEI SERVIZI</a:t>
            </a:r>
          </a:p>
          <a:p>
            <a:r>
              <a:rPr lang="it-IT" sz="2000" dirty="0" smtClean="0">
                <a:latin typeface="Verdana" pitchFamily="34" charset="0"/>
              </a:rPr>
              <a:t>Il documento programmatico del PGT si apre considerando Legnano come una parte della “città dell’ALTO MILANESE” (Legnano -  Busto Arsizio – Gallarate)</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30026"/>
          </a:xfrm>
        </p:spPr>
        <p:txBody>
          <a:bodyPr>
            <a:normAutofit fontScale="90000"/>
          </a:bodyPr>
          <a:lstStyle/>
          <a:p>
            <a:endParaRPr lang="it-IT"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683568" y="332656"/>
            <a:ext cx="7622011" cy="60095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città dell’Alto Milanese</a:t>
            </a:r>
            <a:endParaRPr lang="it-IT" dirty="0"/>
          </a:p>
        </p:txBody>
      </p:sp>
      <p:pic>
        <p:nvPicPr>
          <p:cNvPr id="4" name="Segnaposto contenuto 3" descr="am1.jpg"/>
          <p:cNvPicPr>
            <a:picLocks noGrp="1" noChangeAspect="1"/>
          </p:cNvPicPr>
          <p:nvPr>
            <p:ph idx="1"/>
          </p:nvPr>
        </p:nvPicPr>
        <p:blipFill>
          <a:blip r:embed="rId2" cstate="print"/>
          <a:stretch>
            <a:fillRect/>
          </a:stretch>
        </p:blipFill>
        <p:spPr>
          <a:xfrm>
            <a:off x="755576" y="1196752"/>
            <a:ext cx="7578090" cy="545211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città dell’Alto Milanese</a:t>
            </a:r>
            <a:endParaRPr lang="it-IT" dirty="0"/>
          </a:p>
        </p:txBody>
      </p:sp>
      <p:pic>
        <p:nvPicPr>
          <p:cNvPr id="4" name="Segnaposto contenuto 3" descr="am2.jpg"/>
          <p:cNvPicPr>
            <a:picLocks noGrp="1" noChangeAspect="1"/>
          </p:cNvPicPr>
          <p:nvPr>
            <p:ph idx="1"/>
          </p:nvPr>
        </p:nvPicPr>
        <p:blipFill>
          <a:blip r:embed="rId2" cstate="print"/>
          <a:stretch>
            <a:fillRect/>
          </a:stretch>
        </p:blipFill>
        <p:spPr>
          <a:xfrm>
            <a:off x="683568" y="1196752"/>
            <a:ext cx="7769860" cy="5409692"/>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a:bodyPr>
          <a:lstStyle/>
          <a:p>
            <a:r>
              <a:rPr lang="it-IT" sz="2800" dirty="0" smtClean="0">
                <a:latin typeface="Verdana" pitchFamily="34" charset="0"/>
              </a:rPr>
              <a:t>Riqualificazione: COME?</a:t>
            </a:r>
          </a:p>
          <a:p>
            <a:r>
              <a:rPr lang="it-IT" sz="2800" dirty="0" smtClean="0">
                <a:latin typeface="Verdana" pitchFamily="34" charset="0"/>
              </a:rPr>
              <a:t>Con un piano di riqualificazione integrato a livello di ALTO MILANESE</a:t>
            </a:r>
          </a:p>
          <a:p>
            <a:r>
              <a:rPr lang="it-IT" sz="2800" dirty="0" smtClean="0">
                <a:latin typeface="Verdana" pitchFamily="34" charset="0"/>
              </a:rPr>
              <a:t>L’autonomia si concretizza attraverso strategie </a:t>
            </a:r>
            <a:r>
              <a:rPr lang="it-IT" sz="2800" dirty="0" err="1" smtClean="0">
                <a:latin typeface="Verdana" pitchFamily="34" charset="0"/>
              </a:rPr>
              <a:t>sovracomunali</a:t>
            </a:r>
            <a:r>
              <a:rPr lang="it-IT" sz="2800" dirty="0" smtClean="0">
                <a:latin typeface="Verdana" pitchFamily="34" charset="0"/>
              </a:rPr>
              <a:t> (Mario De </a:t>
            </a:r>
            <a:r>
              <a:rPr lang="it-IT" sz="2800" dirty="0" err="1" smtClean="0">
                <a:latin typeface="Verdana" pitchFamily="34" charset="0"/>
              </a:rPr>
              <a:t>Gaspari</a:t>
            </a:r>
            <a:r>
              <a:rPr lang="it-IT" sz="2800" dirty="0" smtClean="0">
                <a:latin typeface="Verdana" pitchFamily="34" charset="0"/>
              </a:rPr>
              <a:t> in “Il malessere della città”)</a:t>
            </a:r>
          </a:p>
          <a:p>
            <a:r>
              <a:rPr lang="it-IT" sz="2800" dirty="0" smtClean="0">
                <a:latin typeface="Verdana" pitchFamily="34" charset="0"/>
              </a:rPr>
              <a:t>Con un “</a:t>
            </a:r>
            <a:r>
              <a:rPr lang="it-IT" sz="2800" dirty="0" err="1" smtClean="0">
                <a:latin typeface="Verdana" pitchFamily="34" charset="0"/>
              </a:rPr>
              <a:t>ecoconto</a:t>
            </a:r>
            <a:r>
              <a:rPr lang="it-IT" sz="2800" dirty="0" smtClean="0">
                <a:latin typeface="Verdana" pitchFamily="34" charset="0"/>
              </a:rPr>
              <a:t>” a livello di Alto Milanese</a:t>
            </a:r>
          </a:p>
          <a:p>
            <a:endParaRPr lang="it-IT"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a:bodyPr>
          <a:lstStyle/>
          <a:p>
            <a:r>
              <a:rPr lang="it-IT" sz="2400" dirty="0" smtClean="0">
                <a:latin typeface="Verdana" pitchFamily="34" charset="0"/>
              </a:rPr>
              <a:t>A proposito di città metropolitana: è ingenuo pensare di poter risolvere per via amministrativa ciò che invece è legato a dinamiche ed arretratezze di tipo culturale e politico (Mario De </a:t>
            </a:r>
            <a:r>
              <a:rPr lang="it-IT" sz="2400" dirty="0" err="1" smtClean="0">
                <a:latin typeface="Verdana" pitchFamily="34" charset="0"/>
              </a:rPr>
              <a:t>Gaspari</a:t>
            </a:r>
            <a:r>
              <a:rPr lang="it-IT" sz="2400" dirty="0" smtClean="0">
                <a:latin typeface="Verdana" pitchFamily="34" charset="0"/>
              </a:rPr>
              <a:t> in “Il malessere della città”, pag. 92)</a:t>
            </a:r>
          </a:p>
          <a:p>
            <a:r>
              <a:rPr lang="it-IT" sz="2400" dirty="0" smtClean="0">
                <a:latin typeface="Verdana" pitchFamily="34" charset="0"/>
              </a:rPr>
              <a:t>Città metropolitana e pianificazione debole non stanno insieme. Il pericolo è di favorire ancor più la grande proprietà fondiaria (Mario De </a:t>
            </a:r>
            <a:r>
              <a:rPr lang="it-IT" sz="2400" dirty="0" err="1" smtClean="0">
                <a:latin typeface="Verdana" pitchFamily="34" charset="0"/>
              </a:rPr>
              <a:t>Gaspari</a:t>
            </a:r>
            <a:r>
              <a:rPr lang="it-IT" sz="2400" dirty="0" smtClean="0">
                <a:latin typeface="Verdana" pitchFamily="34" charset="0"/>
              </a:rPr>
              <a:t> in “Il malessere della città”, pag. 93)</a:t>
            </a:r>
            <a:endParaRPr lang="it-IT" sz="2400" dirty="0">
              <a:latin typeface="Verdana"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normAutofit/>
          </a:bodyPr>
          <a:lstStyle/>
          <a:p>
            <a:r>
              <a:rPr lang="it-IT" dirty="0" smtClean="0"/>
              <a:t>In particolare a Legnano, ormai urbanizzata al 67% del territorio, la riqualificazione delle aree dismesse è stata vista tanto come punto di debolezza quanto come OPPORTUNITA’ nell’analisi SWOT in occasione della prima conferenza di valutazione VAS</a:t>
            </a:r>
            <a:endParaRPr lang="it-IT"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Due </a:t>
            </a:r>
            <a:r>
              <a:rPr lang="it-IT" smtClean="0"/>
              <a:t>aree dismesse …</a:t>
            </a:r>
            <a:endParaRPr lang="it-IT"/>
          </a:p>
        </p:txBody>
      </p:sp>
      <p:pic>
        <p:nvPicPr>
          <p:cNvPr id="4" name="Segnaposto contenuto 3" descr="Picture 40545.jpg"/>
          <p:cNvPicPr>
            <a:picLocks noGrp="1" noChangeAspect="1"/>
          </p:cNvPicPr>
          <p:nvPr>
            <p:ph idx="1"/>
          </p:nvPr>
        </p:nvPicPr>
        <p:blipFill>
          <a:blip r:embed="rId2" cstate="print"/>
          <a:stretch>
            <a:fillRect/>
          </a:stretch>
        </p:blipFill>
        <p:spPr>
          <a:xfrm>
            <a:off x="467544" y="1628800"/>
            <a:ext cx="3512700" cy="4683600"/>
          </a:xfrm>
        </p:spPr>
      </p:pic>
      <p:pic>
        <p:nvPicPr>
          <p:cNvPr id="6" name="Immagine 5" descr="IMAG0609.jpg"/>
          <p:cNvPicPr>
            <a:picLocks noChangeAspect="1"/>
          </p:cNvPicPr>
          <p:nvPr/>
        </p:nvPicPr>
        <p:blipFill>
          <a:blip r:embed="rId3" cstate="print"/>
          <a:stretch>
            <a:fillRect/>
          </a:stretch>
        </p:blipFill>
        <p:spPr>
          <a:xfrm>
            <a:off x="5148064" y="1628800"/>
            <a:ext cx="3511296" cy="468172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normAutofit/>
          </a:bodyPr>
          <a:lstStyle/>
          <a:p>
            <a:r>
              <a:rPr lang="it-IT" sz="2800" dirty="0" smtClean="0">
                <a:latin typeface="Verdana" pitchFamily="34" charset="0"/>
              </a:rPr>
              <a:t>Riqualificazione: COME?</a:t>
            </a:r>
          </a:p>
          <a:p>
            <a:r>
              <a:rPr lang="it-IT" sz="2800" dirty="0" smtClean="0">
                <a:latin typeface="Verdana" pitchFamily="34" charset="0"/>
              </a:rPr>
              <a:t>In passato …</a:t>
            </a:r>
            <a:endParaRPr lang="it-IT" sz="2800" dirty="0">
              <a:latin typeface="Verdana"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corsera.jpg"/>
          <p:cNvPicPr>
            <a:picLocks noGrp="1" noChangeAspect="1"/>
          </p:cNvPicPr>
          <p:nvPr>
            <p:ph idx="1"/>
          </p:nvPr>
        </p:nvPicPr>
        <p:blipFill>
          <a:blip r:embed="rId2" cstate="print"/>
          <a:stretch>
            <a:fillRect/>
          </a:stretch>
        </p:blipFill>
        <p:spPr>
          <a:xfrm>
            <a:off x="323528" y="260648"/>
            <a:ext cx="8352928" cy="5865515"/>
          </a:xfrm>
        </p:spPr>
      </p:pic>
      <p:sp>
        <p:nvSpPr>
          <p:cNvPr id="5" name="CasellaDiTesto 4"/>
          <p:cNvSpPr txBox="1"/>
          <p:nvPr/>
        </p:nvSpPr>
        <p:spPr>
          <a:xfrm>
            <a:off x="539552" y="260648"/>
            <a:ext cx="1744067" cy="369332"/>
          </a:xfrm>
          <a:prstGeom prst="rect">
            <a:avLst/>
          </a:prstGeom>
          <a:noFill/>
        </p:spPr>
        <p:txBody>
          <a:bodyPr wrap="none" rtlCol="0">
            <a:spAutoFit/>
          </a:bodyPr>
          <a:lstStyle/>
          <a:p>
            <a:r>
              <a:rPr lang="it-IT" dirty="0" smtClean="0"/>
              <a:t>17 gennaio 1999</a:t>
            </a:r>
            <a:endParaRPr lang="it-IT"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237</TotalTime>
  <Words>978</Words>
  <Application>Microsoft Office PowerPoint</Application>
  <PresentationFormat>Presentazione su schermo (4:3)</PresentationFormat>
  <Paragraphs>94</Paragraphs>
  <Slides>70</Slides>
  <Notes>0</Notes>
  <HiddenSlides>0</HiddenSlides>
  <MMClips>0</MMClips>
  <ScaleCrop>false</ScaleCrop>
  <HeadingPairs>
    <vt:vector size="4" baseType="variant">
      <vt:variant>
        <vt:lpstr>Tema</vt:lpstr>
      </vt:variant>
      <vt:variant>
        <vt:i4>1</vt:i4>
      </vt:variant>
      <vt:variant>
        <vt:lpstr>Titoli diapositive</vt:lpstr>
      </vt:variant>
      <vt:variant>
        <vt:i4>70</vt:i4>
      </vt:variant>
    </vt:vector>
  </HeadingPairs>
  <TitlesOfParts>
    <vt:vector size="71" baseType="lpstr">
      <vt:lpstr>Tema di Office</vt:lpstr>
      <vt:lpstr>Aree dismesse: dalla speculazione alla condivisione</vt:lpstr>
      <vt:lpstr>Legnano</vt:lpstr>
      <vt:lpstr>Rosso: aree dismesse da trasformare Giallo: aree dismesse trasformate</vt:lpstr>
      <vt:lpstr>Dal documento programmatico per il PGT di Legnano</vt:lpstr>
      <vt:lpstr>Aree dismesse: dalla speculazione alla condivisione</vt:lpstr>
      <vt:lpstr>Rapporto abitanti residenti e superficie urbanizzata Da: “Consumo di suolo” – Quaderni del piano territoriale n. 28. A cura Centro Studi PIM e Provincia di Milano (2009)</vt:lpstr>
      <vt:lpstr>Diapositiva 7</vt:lpstr>
      <vt:lpstr>Diapositiva 8</vt:lpstr>
      <vt:lpstr>Diapositiva 9</vt:lpstr>
      <vt:lpstr>Il malessere di Legnano: assenza di programmazione strategica</vt:lpstr>
      <vt:lpstr>Storia del documento di inquadramento dei PII a Leganno</vt:lpstr>
      <vt:lpstr>Diapositiva 12</vt:lpstr>
      <vt:lpstr>Diapositiva 13</vt:lpstr>
      <vt:lpstr>Diapositiva 14</vt:lpstr>
      <vt:lpstr>Diapositiva 15</vt:lpstr>
      <vt:lpstr>1 febbraio 2003</vt:lpstr>
      <vt:lpstr>7 agosto 2004</vt:lpstr>
      <vt:lpstr>6 aprile 2005</vt:lpstr>
      <vt:lpstr>31 ottobre 2005</vt:lpstr>
      <vt:lpstr>20 febbraio 2006</vt:lpstr>
      <vt:lpstr>17 marzo 2006</vt:lpstr>
      <vt:lpstr>17 marzo 2006</vt:lpstr>
      <vt:lpstr>21 giugno 2006</vt:lpstr>
      <vt:lpstr>29 agosto 2006</vt:lpstr>
      <vt:lpstr>31 ottobre 2006</vt:lpstr>
      <vt:lpstr>1 luglio 2010</vt:lpstr>
      <vt:lpstr>15 aprile 2003</vt:lpstr>
      <vt:lpstr>1 luglio 2010</vt:lpstr>
      <vt:lpstr>20 marzo 2003</vt:lpstr>
      <vt:lpstr>13 agosto 2003</vt:lpstr>
      <vt:lpstr>10 settembre 2003</vt:lpstr>
      <vt:lpstr>10 settembre 2003</vt:lpstr>
      <vt:lpstr>2 luglio 2010</vt:lpstr>
      <vt:lpstr>24 dicembre 2003</vt:lpstr>
      <vt:lpstr>2 luglio 2010</vt:lpstr>
      <vt:lpstr>24 dicembre 2003</vt:lpstr>
      <vt:lpstr>2 luglio 2010</vt:lpstr>
      <vt:lpstr>24 dicembre 2003</vt:lpstr>
      <vt:lpstr>2 luglio 2010</vt:lpstr>
      <vt:lpstr>24 dicembre 2003</vt:lpstr>
      <vt:lpstr>2 luglio 2010</vt:lpstr>
      <vt:lpstr>Via De Amicis: 8 maggio 2005</vt:lpstr>
      <vt:lpstr>1 luglio 2010</vt:lpstr>
      <vt:lpstr>Via Bologna: 6 marzo 2005</vt:lpstr>
      <vt:lpstr>16 febbraio 2003</vt:lpstr>
      <vt:lpstr>1 luglio 2010</vt:lpstr>
      <vt:lpstr>3 maggio 2003</vt:lpstr>
      <vt:lpstr>1 luglio 2010</vt:lpstr>
      <vt:lpstr>Mercatone: 8 maggio 2005</vt:lpstr>
      <vt:lpstr>1 luglio 2010</vt:lpstr>
      <vt:lpstr>24 dicembre 2003</vt:lpstr>
      <vt:lpstr>1 luglio 2010</vt:lpstr>
      <vt:lpstr>24 dicembre 2003</vt:lpstr>
      <vt:lpstr>1 luglio 2010</vt:lpstr>
      <vt:lpstr>24 dicembre 2003</vt:lpstr>
      <vt:lpstr>1 luglio 2010</vt:lpstr>
      <vt:lpstr>Bernocchi: 28 giugno 2010</vt:lpstr>
      <vt:lpstr>28 giugno 2010</vt:lpstr>
      <vt:lpstr>1 luglio 2010</vt:lpstr>
      <vt:lpstr>25 gennaio 2003</vt:lpstr>
      <vt:lpstr>1 luglio 2010</vt:lpstr>
      <vt:lpstr>Perequazione Perequare = ripartire equamente</vt:lpstr>
      <vt:lpstr>Diapositiva 63</vt:lpstr>
      <vt:lpstr>Diapositiva 64</vt:lpstr>
      <vt:lpstr>Diapositiva 65</vt:lpstr>
      <vt:lpstr>La città dell’Alto Milanese</vt:lpstr>
      <vt:lpstr>La città dell’Alto Milanese</vt:lpstr>
      <vt:lpstr>Diapositiva 68</vt:lpstr>
      <vt:lpstr>Diapositiva 69</vt:lpstr>
      <vt:lpstr>Due aree dismesse …</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 </dc:creator>
  <cp:lastModifiedBy> </cp:lastModifiedBy>
  <cp:revision>39</cp:revision>
  <dcterms:created xsi:type="dcterms:W3CDTF">2010-07-03T22:17:57Z</dcterms:created>
  <dcterms:modified xsi:type="dcterms:W3CDTF">2010-07-05T23:35:30Z</dcterms:modified>
</cp:coreProperties>
</file>